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303520" cy="6858000"/>
          </a:xfrm>
          <a:prstGeom prst="rect">
            <a:avLst/>
          </a:prstGeom>
          <a:solidFill>
            <a:srgbClr val="1A12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658368" y="420624"/>
            <a:ext cx="493776" cy="384048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200" b="1">
                <a:solidFill>
                  <a:srgbClr val="FFFFFF"/>
                </a:solidFill>
              </a:rPr>
              <a:t>T&amp;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98448" y="56692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FFFFFF"/>
                </a:solidFill>
              </a:rPr>
              <a:t>Tag &amp; Analytics Audit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160" y="1645920"/>
            <a:ext cx="274320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6400" b="1">
                <a:solidFill>
                  <a:srgbClr val="E07B3A"/>
                </a:solidFill>
              </a:rPr>
              <a:t>77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80160" y="2578608"/>
            <a:ext cx="27432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1">
                <a:solidFill>
                  <a:srgbClr val="9E8E78"/>
                </a:solidFill>
              </a:rPr>
              <a:t>OVERALL SCORE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80160" y="2926080"/>
            <a:ext cx="27432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>
                <a:solidFill>
                  <a:srgbClr val="E07B3A"/>
                </a:solidFill>
              </a:rPr>
              <a:t>Grade 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80160" y="3383280"/>
            <a:ext cx="365760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FFFFFF"/>
                </a:solidFill>
              </a:rPr>
              <a:t>Needs attention</a:t>
            </a:r>
          </a:p>
        </p:txBody>
      </p:sp>
      <p:sp>
        <p:nvSpPr>
          <p:cNvPr id="9" name="Rectangle 8"/>
          <p:cNvSpPr/>
          <p:nvPr/>
        </p:nvSpPr>
        <p:spPr>
          <a:xfrm>
            <a:off x="1280160" y="3749039"/>
            <a:ext cx="4389120" cy="18288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280160" y="3895344"/>
            <a:ext cx="365760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9E8E78"/>
                </a:solidFill>
              </a:rPr>
              <a:t>AUDIT DATE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80160" y="4078224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FFFFFF"/>
                </a:solidFill>
              </a:rPr>
              <a:t>09 Apr 2026 · 09:16 UTC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80160" y="4498848"/>
            <a:ext cx="365760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9E8E78"/>
                </a:solidFill>
              </a:rPr>
              <a:t>MEASUREMENT ID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80160" y="4681728"/>
            <a:ext cx="365760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FFFFFF"/>
                </a:solidFill>
              </a:rPr>
              <a:t>G-XXXXXXXXXX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77840" y="420624"/>
            <a:ext cx="621792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>
                <a:solidFill>
                  <a:srgbClr val="E07B3A"/>
                </a:solidFill>
              </a:rPr>
              <a:t>GA4 AUDIT REPORT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852160" y="1097280"/>
            <a:ext cx="5943600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Thornfield Commerce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1828800"/>
            <a:ext cx="594360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5C4A30"/>
                </a:solidFill>
              </a:rPr>
              <a:t>This property is not yet reliable enough for high-confidence decision-making. Use the next slides for module risk and action order.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5669280" y="3200400"/>
            <a:ext cx="6126480" cy="1005840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25312" y="3346704"/>
            <a:ext cx="56144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07B3A"/>
                </a:solidFill>
              </a:rPr>
              <a:t>AUDIT SNAPSHOT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61888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A1208"/>
                </a:solidFill>
              </a:rPr>
              <a:t>229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61888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Checks reviewed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47204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B42318"/>
                </a:solidFill>
              </a:rPr>
              <a:t>48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347204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Open items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732520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5803D"/>
                </a:solidFill>
              </a:rPr>
              <a:t>178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732520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Passed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117836" y="3547872"/>
            <a:ext cx="1385316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E07B3A"/>
                </a:solidFill>
              </a:rPr>
              <a:t>5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117836" y="3867912"/>
            <a:ext cx="1385316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Modules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053328" y="4041648"/>
            <a:ext cx="5358384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6053328" y="4041648"/>
            <a:ext cx="4165032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218360" y="4041648"/>
            <a:ext cx="701971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0920331" y="4041648"/>
            <a:ext cx="421183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341514" y="4041648"/>
            <a:ext cx="70197" cy="91440"/>
          </a:xfrm>
          <a:prstGeom prst="rect">
            <a:avLst/>
          </a:prstGeom>
          <a:solidFill>
            <a:srgbClr val="9E8E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5852160" y="4425696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AUDIT DATE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852160" y="4608576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A1208"/>
                </a:solidFill>
              </a:rPr>
              <a:t>09 Apr 2026 · 09:16 UTC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924544" y="4425696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WEBSITE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924544" y="4608576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A1208"/>
                </a:solidFill>
              </a:rPr>
              <a:t>https://thornfield-commerce.example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852160" y="5084064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PREPARED BY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52160" y="526694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A1208"/>
                </a:solidFill>
              </a:rPr>
              <a:t>Tag &amp; Analytics Audit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924544" y="5084064"/>
            <a:ext cx="26517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MEASUREMENT ID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24544" y="5266944"/>
            <a:ext cx="2651760" cy="23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A1208"/>
                </a:solidFill>
              </a:rPr>
              <a:t>G-XXXXXXXXXX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Passed Checks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Passed 3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Content engagement depth is shallow — most pages have low average engagement time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Content engagement depth is shallow — most pages have low average engagement time.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Content grouping is configured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Content grouping is configured.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15803D"/>
                </a:solidFill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Audit Summary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The headline, score, and issue counts in one place.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Summary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170432"/>
            <a:ext cx="6839712" cy="113385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22960" y="1316736"/>
            <a:ext cx="6327648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1">
                <a:solidFill>
                  <a:srgbClr val="E07B3A"/>
                </a:solidFill>
              </a:rPr>
              <a:t>AUDIT SNAPSHOT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9536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A1208"/>
                </a:solidFill>
              </a:rPr>
              <a:t>229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59536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Checks reviewed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423160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B42318"/>
                </a:solidFill>
              </a:rPr>
              <a:t>48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23160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Open items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86784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15803D"/>
                </a:solidFill>
              </a:rPr>
              <a:t>178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986784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Passed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50408" y="1517904"/>
            <a:ext cx="1563624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1">
                <a:solidFill>
                  <a:srgbClr val="E07B3A"/>
                </a:solidFill>
              </a:rPr>
              <a:t>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50408" y="1837943"/>
            <a:ext cx="1563624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5C4A30"/>
                </a:solidFill>
              </a:rPr>
              <a:t>Modules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50976" y="2139696"/>
            <a:ext cx="6071616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950976" y="2139696"/>
            <a:ext cx="4719422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670398" y="2139696"/>
            <a:ext cx="795408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465806" y="2139696"/>
            <a:ext cx="477244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943051" y="2139696"/>
            <a:ext cx="79540" cy="91440"/>
          </a:xfrm>
          <a:prstGeom prst="rect">
            <a:avLst/>
          </a:prstGeom>
          <a:solidFill>
            <a:srgbClr val="9E8E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717536" y="1170432"/>
            <a:ext cx="3895344" cy="113385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8028431" y="1353312"/>
            <a:ext cx="749808" cy="749808"/>
          </a:xfrm>
          <a:prstGeom prst="ellipse">
            <a:avLst/>
          </a:prstGeom>
          <a:solidFill>
            <a:srgbClr val="FFFFFF"/>
          </a:solidFill>
          <a:ln w="2540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600" b="1">
                <a:solidFill>
                  <a:srgbClr val="D97706"/>
                </a:solidFill>
              </a:rPr>
              <a:t>77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97696" y="1353312"/>
            <a:ext cx="219456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D97706"/>
                </a:solidFill>
              </a:rPr>
              <a:t>OVERALL SCORE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997696" y="1536192"/>
            <a:ext cx="219456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>
                <a:solidFill>
                  <a:srgbClr val="1A1208"/>
                </a:solidFill>
              </a:rPr>
              <a:t>Grade C | Needs attention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997696" y="1874519"/>
            <a:ext cx="2231136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>
                <a:solidFill>
                  <a:srgbClr val="5C4A30"/>
                </a:solidFill>
              </a:rPr>
              <a:t>48 open items: 30 failed, 18 warnings.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6928" y="2706624"/>
            <a:ext cx="246888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MAIN CONCLUSION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66928" y="2962656"/>
            <a:ext cx="11045952" cy="95097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1248" y="3182112"/>
            <a:ext cx="10442448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>
                <a:solidFill>
                  <a:srgbClr val="1A1208"/>
                </a:solidFill>
              </a:rPr>
              <a:t>This property is not yet reliable enough for high-confidence decision-making.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566928" y="4279392"/>
            <a:ext cx="2468880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E07B3A"/>
                </a:solidFill>
              </a:rPr>
              <a:t>HOW TO READ THIS REPORT</a:t>
            </a:r>
          </a:p>
        </p:txBody>
      </p:sp>
      <p:sp>
        <p:nvSpPr>
          <p:cNvPr id="30" name="Oval 29"/>
          <p:cNvSpPr/>
          <p:nvPr/>
        </p:nvSpPr>
        <p:spPr>
          <a:xfrm>
            <a:off x="603504" y="4645152"/>
            <a:ext cx="237744" cy="237744"/>
          </a:xfrm>
          <a:prstGeom prst="ellipse">
            <a:avLst/>
          </a:prstGeom>
          <a:solidFill>
            <a:srgbClr val="E07B3A"/>
          </a:solidFill>
          <a:ln>
            <a:solidFill>
              <a:srgbClr val="E07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50976" y="4636008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208"/>
                </a:solidFill>
              </a:rPr>
              <a:t>Fix failed and warning checks before treating the data as fully reliable.</a:t>
            </a:r>
          </a:p>
        </p:txBody>
      </p:sp>
      <p:sp>
        <p:nvSpPr>
          <p:cNvPr id="32" name="Oval 31"/>
          <p:cNvSpPr/>
          <p:nvPr/>
        </p:nvSpPr>
        <p:spPr>
          <a:xfrm>
            <a:off x="603504" y="5084064"/>
            <a:ext cx="237744" cy="237744"/>
          </a:xfrm>
          <a:prstGeom prst="ellipse">
            <a:avLst/>
          </a:prstGeom>
          <a:solidFill>
            <a:srgbClr val="E07B3A"/>
          </a:solidFill>
          <a:ln>
            <a:solidFill>
              <a:srgbClr val="E07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50976" y="5074920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208"/>
                </a:solidFill>
              </a:rPr>
              <a:t>Use the module health view to see where risk is concentrated.</a:t>
            </a:r>
          </a:p>
        </p:txBody>
      </p:sp>
      <p:sp>
        <p:nvSpPr>
          <p:cNvPr id="34" name="Oval 33"/>
          <p:cNvSpPr/>
          <p:nvPr/>
        </p:nvSpPr>
        <p:spPr>
          <a:xfrm>
            <a:off x="603504" y="5522976"/>
            <a:ext cx="237744" cy="237744"/>
          </a:xfrm>
          <a:prstGeom prst="ellipse">
            <a:avLst/>
          </a:prstGeom>
          <a:solidFill>
            <a:srgbClr val="E07B3A"/>
          </a:solidFill>
          <a:ln>
            <a:solidFill>
              <a:srgbClr val="E07B3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50976" y="5513832"/>
            <a:ext cx="987552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>
                <a:solidFill>
                  <a:srgbClr val="1A1208"/>
                </a:solidFill>
              </a:rPr>
              <a:t>Keep passed controls stable while remediation work is underway.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Module Health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Lowest-scoring modules appear first so remediation order is clear.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Modules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66928" y="1207008"/>
            <a:ext cx="5358384" cy="122529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786384" y="1371600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1A1208"/>
                </a:solidFill>
              </a:rPr>
              <a:t>E-commerce Integrity</a:t>
            </a:r>
          </a:p>
        </p:txBody>
      </p:sp>
      <p:sp>
        <p:nvSpPr>
          <p:cNvPr id="8" name="Oval 7"/>
          <p:cNvSpPr/>
          <p:nvPr/>
        </p:nvSpPr>
        <p:spPr>
          <a:xfrm>
            <a:off x="4992624" y="1353312"/>
            <a:ext cx="530352" cy="53035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241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C2410C"/>
                </a:solidFill>
              </a:rPr>
              <a:t>64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86384" y="1682496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C4A30"/>
                </a:solidFill>
              </a:rPr>
              <a:t>21 passed | 7 failed | 2 warnings</a:t>
            </a:r>
          </a:p>
        </p:txBody>
      </p:sp>
      <p:sp>
        <p:nvSpPr>
          <p:cNvPr id="10" name="Rectangle 9"/>
          <p:cNvSpPr/>
          <p:nvPr/>
        </p:nvSpPr>
        <p:spPr>
          <a:xfrm>
            <a:off x="786384" y="1993392"/>
            <a:ext cx="4773168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86384" y="1993392"/>
            <a:ext cx="3132391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3918775" y="1993392"/>
            <a:ext cx="1044130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962905" y="1993392"/>
            <a:ext cx="298323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261228" y="1993392"/>
            <a:ext cx="298323" cy="91440"/>
          </a:xfrm>
          <a:prstGeom prst="rect">
            <a:avLst/>
          </a:prstGeom>
          <a:solidFill>
            <a:srgbClr val="9E8E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86384" y="2157984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Review failed checks and warning evidence.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54496" y="1207008"/>
            <a:ext cx="5358384" cy="1225296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73952" y="1371600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1A1208"/>
                </a:solidFill>
              </a:rPr>
              <a:t>UTM &amp; Campaign Integrity</a:t>
            </a:r>
          </a:p>
        </p:txBody>
      </p:sp>
      <p:sp>
        <p:nvSpPr>
          <p:cNvPr id="18" name="Oval 17"/>
          <p:cNvSpPr/>
          <p:nvPr/>
        </p:nvSpPr>
        <p:spPr>
          <a:xfrm>
            <a:off x="10680192" y="1353312"/>
            <a:ext cx="530352" cy="53035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D97706"/>
                </a:solidFill>
              </a:rPr>
              <a:t>72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73952" y="1682496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C4A30"/>
                </a:solidFill>
              </a:rPr>
              <a:t>27 passed | 7 failed | 1 warnings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73952" y="1993392"/>
            <a:ext cx="4773168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473952" y="1993392"/>
            <a:ext cx="3682158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0156110" y="1993392"/>
            <a:ext cx="954633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1110743" y="1993392"/>
            <a:ext cx="136376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6473952" y="2157984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Review failed checks and warning evidence.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66928" y="2688336"/>
            <a:ext cx="5358384" cy="122529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86384" y="2852928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1A1208"/>
                </a:solidFill>
              </a:rPr>
              <a:t>Tag &amp; Consent Validation</a:t>
            </a:r>
          </a:p>
        </p:txBody>
      </p:sp>
      <p:sp>
        <p:nvSpPr>
          <p:cNvPr id="27" name="Oval 26"/>
          <p:cNvSpPr/>
          <p:nvPr/>
        </p:nvSpPr>
        <p:spPr>
          <a:xfrm>
            <a:off x="4992624" y="2834640"/>
            <a:ext cx="530352" cy="53035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D9770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D97706"/>
                </a:solidFill>
              </a:rPr>
              <a:t>73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86384" y="3163824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C4A30"/>
                </a:solidFill>
              </a:rPr>
              <a:t>40 passed | 9 failed | 6 warnings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86384" y="3474720"/>
            <a:ext cx="4773168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786384" y="3474720"/>
            <a:ext cx="3471394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257778" y="3474720"/>
            <a:ext cx="781063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038842" y="3474720"/>
            <a:ext cx="520709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86384" y="3639312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Review failed checks and warning evidence.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6254496" y="2688336"/>
            <a:ext cx="5358384" cy="1225296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473952" y="2852928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1A1208"/>
                </a:solidFill>
              </a:rPr>
              <a:t>Property Configuration</a:t>
            </a:r>
          </a:p>
        </p:txBody>
      </p:sp>
      <p:sp>
        <p:nvSpPr>
          <p:cNvPr id="36" name="Oval 35"/>
          <p:cNvSpPr/>
          <p:nvPr/>
        </p:nvSpPr>
        <p:spPr>
          <a:xfrm>
            <a:off x="10680192" y="2834640"/>
            <a:ext cx="530352" cy="53035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46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C46E1E"/>
                </a:solidFill>
              </a:rPr>
              <a:t>83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473952" y="3163824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C4A30"/>
                </a:solidFill>
              </a:rPr>
              <a:t>32 passed | 3 failed | 4 warnings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73952" y="3474720"/>
            <a:ext cx="4773168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473952" y="3474720"/>
            <a:ext cx="3818534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10292486" y="3474720"/>
            <a:ext cx="357987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0650474" y="3474720"/>
            <a:ext cx="477316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11127790" y="3474720"/>
            <a:ext cx="119329" cy="91440"/>
          </a:xfrm>
          <a:prstGeom prst="rect">
            <a:avLst/>
          </a:prstGeom>
          <a:solidFill>
            <a:srgbClr val="9E8E7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6473952" y="3639312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Review failed checks and warning evidence.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566928" y="4169664"/>
            <a:ext cx="5358384" cy="122529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786384" y="4334256"/>
            <a:ext cx="3346704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>
                <a:solidFill>
                  <a:srgbClr val="1A1208"/>
                </a:solidFill>
              </a:rPr>
              <a:t>Data Quality</a:t>
            </a:r>
          </a:p>
        </p:txBody>
      </p:sp>
      <p:sp>
        <p:nvSpPr>
          <p:cNvPr id="46" name="Oval 45"/>
          <p:cNvSpPr/>
          <p:nvPr/>
        </p:nvSpPr>
        <p:spPr>
          <a:xfrm>
            <a:off x="4992624" y="4315968"/>
            <a:ext cx="530352" cy="530352"/>
          </a:xfrm>
          <a:prstGeom prst="ellipse">
            <a:avLst/>
          </a:prstGeom>
          <a:solidFill>
            <a:srgbClr val="FFFFFF"/>
          </a:solidFill>
          <a:ln w="19050">
            <a:solidFill>
              <a:srgbClr val="C46E1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C46E1E"/>
                </a:solidFill>
              </a:rPr>
              <a:t>87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86384" y="4645152"/>
            <a:ext cx="4023360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5C4A30"/>
                </a:solidFill>
              </a:rPr>
              <a:t>58 passed | 4 failed | 5 warnings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86384" y="4956048"/>
            <a:ext cx="4773168" cy="91440"/>
          </a:xfrm>
          <a:prstGeom prst="rect">
            <a:avLst/>
          </a:prstGeom>
          <a:solidFill>
            <a:srgbClr val="E8DF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86384" y="4956048"/>
            <a:ext cx="4131996" cy="9144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918380" y="4956048"/>
            <a:ext cx="284965" cy="9144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5203345" y="4956048"/>
            <a:ext cx="356206" cy="91440"/>
          </a:xfrm>
          <a:prstGeom prst="rect">
            <a:avLst/>
          </a:prstGeom>
          <a:solidFill>
            <a:srgbClr val="B5470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86384" y="5120640"/>
            <a:ext cx="46451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Review failed checks and warning evidence.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21792" y="5797296"/>
            <a:ext cx="10607040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5C4A30"/>
                </a:solidFill>
              </a:rPr>
              <a:t>Scores are directional: use them to prioritise investigation, then use the finding cards for the exact fix.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Audit Failures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Findings 1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E-COMMERCE INTEGRITY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Purchase revenue is showing as zero in GA4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Revenue and checkout reporting can be misread until this is fixed.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Purchase revenue is showing as zero in GA4.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Populate the purchase event value parameter with the order total and validate it in DebugView and a live GA4 revenue repo...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E-COMMERCE INTEGRITY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Product IDs are inconsistent across checkout funnel events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Revenue and checkout reporting can be misread until this is fixed.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Product IDs are inconsistent across checkout funnel events.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E07B3A"/>
                </a:solidFill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Findings 2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PROPERTY CONFIGURATION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Automatic page view tracking is disabled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weakens confidence in the numbers used for reporting decisions.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Automatic page view tracking is disabled.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TAG &amp; CONSENT VALIDATION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page_view event is not firing on every page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Consent, governance, or reporting coverage is weaker than it should be.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page_view event is not firing on every page.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E07B3A"/>
                </a:solidFill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Findings 3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TAG &amp; CONSENT VALIDATION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Consent defaults fire after the GA4 tag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Consent, governance, or reporting coverage is weaker than it should be.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Consent defaults fire after the GA4 tag.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TAG &amp; CONSENT VALIDATION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Analytics/advertising cookies are being set before consent is granted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Consent, governance, or reporting coverage is weaker than it should be.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Analytics/advertising cookies are being set before consent is granted.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E07B3A"/>
                </a:solidFill>
              </a:rPr>
              <a:t>Each card explains the business risk, audit evidence, and next remediation action.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Audit Failures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Card-by-card explanation of 30 failed checks and 18 warnings.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Findings 4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TAG &amp; CONSENT VALIDATION | CRITICAL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page_view events are missing the page_location parameter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Consent, governance, or reporting coverage is weaker than it should be.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page_view events are missing the page_location parameter.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B4231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B42318"/>
                </a:solidFill>
              </a:rPr>
              <a:t>UTM &amp; CAMPAIGN INTEGRITY | CRITICAL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B4231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B42318"/>
                </a:solidFill>
              </a:rPr>
              <a:t>FAILED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Your own domain is appearing as a referral source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WHY IT MATTERS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Channel performance and attribution decisions become less reliable.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B42318"/>
                </a:solidFill>
              </a:rPr>
              <a:t>FINDING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The audit confirmed this issue: Your own domain is appearing as a referral source.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Next action: Review this control, correct the implementation gap, and re-run the audit to confirm the issue clears.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E07B3A"/>
                </a:solidFill>
              </a:rPr>
              <a:t>40 additional lower-priority items are omitted from this deck to keep the report readable.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Passed Audit Checks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Passed 1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Active user trend shows no significant unexplained decline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Active user trend shows no significant unexplained decline.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Active users were detected in this audit window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Active users were detected in this audit window.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15803D"/>
                </a:solidFill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BF8F2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E07B3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384048"/>
            <a:ext cx="7223760" cy="3108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>
                <a:solidFill>
                  <a:srgbClr val="1A1208"/>
                </a:solidFill>
              </a:rPr>
              <a:t>Passed Checks Continued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768096"/>
            <a:ext cx="10424160" cy="210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5C4A30"/>
                </a:solidFill>
              </a:rPr>
              <a:t>178 checks passed. These cards show what should be preserved while fixes are made.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66928" y="6428232"/>
            <a:ext cx="11045952" cy="1645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800" b="0">
                <a:solidFill>
                  <a:srgbClr val="9E8E78"/>
                </a:solidFill>
              </a:rPr>
              <a:t>Passed 2 | 17 Jun 2026 · 09:38 UTC | Generated by Tag &amp; Analytics Audit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58368" y="1170432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58368" y="1170432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939528" y="1316736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1664208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Average session duration looks normal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1440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1440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Average session duration looks normal.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217920" y="2157984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2340864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14400" y="2615184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78992" y="2724912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58368" y="3602736"/>
            <a:ext cx="10881360" cy="2103120"/>
          </a:xfrm>
          <a:prstGeom prst="roundRect">
            <a:avLst/>
          </a:prstGeom>
          <a:solidFill>
            <a:srgbClr val="FFFFFF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58368" y="3602736"/>
            <a:ext cx="91440" cy="2103120"/>
          </a:xfrm>
          <a:prstGeom prst="rect">
            <a:avLst/>
          </a:prstGeom>
          <a:solidFill>
            <a:srgbClr val="1580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914400" y="3803904"/>
            <a:ext cx="8732520" cy="1463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1">
                <a:solidFill>
                  <a:srgbClr val="15803D"/>
                </a:solidFill>
              </a:rPr>
              <a:t>DATA QUALITY | PASSED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939528" y="3749040"/>
            <a:ext cx="1115568" cy="256032"/>
          </a:xfrm>
          <a:prstGeom prst="roundRect">
            <a:avLst/>
          </a:prstGeom>
          <a:solidFill>
            <a:srgbClr val="FFFFFF"/>
          </a:solidFill>
          <a:ln>
            <a:solidFill>
              <a:srgbClr val="15803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15803D"/>
                </a:solidFill>
              </a:rPr>
              <a:t>PASSED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14400" y="4096512"/>
            <a:ext cx="10204704" cy="329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>
                <a:solidFill>
                  <a:srgbClr val="1A1208"/>
                </a:solidFill>
              </a:rPr>
              <a:t>Browser distribution looks normal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440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WHAT PASSED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Confirmed by the audit evidence: Browser distribution looks normal.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17920" y="4590288"/>
            <a:ext cx="5047488" cy="1280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>
                <a:solidFill>
                  <a:srgbClr val="15803D"/>
                </a:solidFill>
              </a:rPr>
              <a:t>WHY IT MATTERS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217920" y="4773168"/>
            <a:ext cx="5047488" cy="4206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>
                <a:solidFill>
                  <a:srgbClr val="1A1208"/>
                </a:solidFill>
              </a:rPr>
              <a:t>This part of the measurement setup is currently dependable.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14400" y="5047488"/>
            <a:ext cx="10369296" cy="402336"/>
          </a:xfrm>
          <a:prstGeom prst="roundRect">
            <a:avLst/>
          </a:prstGeom>
          <a:solidFill>
            <a:srgbClr val="F3EDE2"/>
          </a:solidFill>
          <a:ln>
            <a:solidFill>
              <a:srgbClr val="E8D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078992" y="5157216"/>
            <a:ext cx="10040112" cy="182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5C4A30"/>
                </a:solidFill>
              </a:rPr>
              <a:t>Keep stable: Keep this control stable and re-check it after major tagging, consent, attribution, or checkout changes.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04672" y="5980176"/>
            <a:ext cx="10552176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>
                <a:solidFill>
                  <a:srgbClr val="15803D"/>
                </a:solidFill>
              </a:rPr>
              <a:t>Passed checks are included to show the current baseline, not to distract from open remediation work.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